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8" r:id="rId5"/>
    <p:sldId id="273" r:id="rId6"/>
    <p:sldId id="291" r:id="rId7"/>
    <p:sldId id="282" r:id="rId8"/>
    <p:sldId id="289" r:id="rId9"/>
    <p:sldId id="284" r:id="rId10"/>
    <p:sldId id="277" r:id="rId11"/>
    <p:sldId id="267" r:id="rId12"/>
    <p:sldId id="293" r:id="rId13"/>
    <p:sldId id="281" r:id="rId14"/>
    <p:sldId id="292" r:id="rId15"/>
    <p:sldId id="259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94" autoAdjust="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tmp>
</file>

<file path=ppt/media/image12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3/29/2025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sz="4400" dirty="0"/>
              <a:t>Bhavani’s Data Visualization Project</a:t>
            </a:r>
            <a:br>
              <a:rPr lang="en-US" sz="4400" dirty="0"/>
            </a:br>
            <a:br>
              <a:rPr lang="en-US" sz="4400" dirty="0"/>
            </a:br>
            <a:r>
              <a:rPr lang="en-US" sz="3200" i="1" dirty="0"/>
              <a:t>KPI Dashboard for a hospitality client</a:t>
            </a:r>
            <a:endParaRPr lang="en-IN" sz="3200" i="1" dirty="0"/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927717"/>
          </a:xfrm>
          <a:noFill/>
        </p:spPr>
        <p:txBody>
          <a:bodyPr/>
          <a:lstStyle/>
          <a:p>
            <a:r>
              <a:rPr lang="en-US" dirty="0"/>
              <a:t>Business Outcomes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61653" y="2257061"/>
            <a:ext cx="9129810" cy="3541853"/>
          </a:xfrm>
          <a:noFill/>
        </p:spPr>
        <p:txBody>
          <a:bodyPr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en-US" sz="1800" dirty="0"/>
              <a:t>The following are some important business insights derived from the revenue dashboard: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Mumbai generates highest revenue and Delhi the least revenue during May to Jul 2022. Company need to focus on increasing the revenue in Delhi.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The occupancy rate is higher during weekends across all cities, months and booking platforms. Leverage this insight to increase revenue generated during weekends.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70% of the bookings are checked out while 5% of booking don’t show up across all cities and booking platforms which means 75% of bookings generate revenue for </a:t>
            </a:r>
            <a:r>
              <a:rPr lang="en-IN" dirty="0" err="1"/>
              <a:t>AtliQ</a:t>
            </a:r>
            <a:r>
              <a:rPr lang="en-IN" dirty="0"/>
              <a:t> hotels. Identify and </a:t>
            </a:r>
            <a:r>
              <a:rPr lang="en-IN" dirty="0" err="1"/>
              <a:t>analyze</a:t>
            </a:r>
            <a:r>
              <a:rPr lang="en-IN" dirty="0"/>
              <a:t> the reasons for cancellations and try to reduce them.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927717"/>
          </a:xfrm>
          <a:noFill/>
        </p:spPr>
        <p:txBody>
          <a:bodyPr/>
          <a:lstStyle/>
          <a:p>
            <a:r>
              <a:rPr lang="en-US" dirty="0"/>
              <a:t>Business Outcomes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61653" y="2257061"/>
            <a:ext cx="9129810" cy="3541853"/>
          </a:xfrm>
          <a:noFill/>
        </p:spPr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r>
              <a:rPr lang="en-US" sz="1800" dirty="0"/>
              <a:t>The following are some important business insights derived from the revenue dashboard:</a:t>
            </a:r>
            <a:r>
              <a:rPr lang="en-IN" dirty="0" err="1"/>
              <a:t>Avg</a:t>
            </a:r>
            <a:r>
              <a:rPr lang="en-IN" dirty="0"/>
              <a:t> rating varies between 3.4 to 3.8 across cities and </a:t>
            </a:r>
            <a:r>
              <a:rPr lang="en-IN" dirty="0" err="1"/>
              <a:t>avg</a:t>
            </a:r>
            <a:r>
              <a:rPr lang="en-IN" dirty="0"/>
              <a:t> stay duration is 2.4 for each booking. Compare it with the industry benchmark across cities and evaluate the performance.</a:t>
            </a:r>
          </a:p>
          <a:p>
            <a:pPr lvl="1">
              <a:lnSpc>
                <a:spcPct val="150000"/>
              </a:lnSpc>
            </a:pPr>
            <a:r>
              <a:rPr lang="en-IN" dirty="0"/>
              <a:t>Occupancy rate is highest at Delhi with 60+ % for all months though generates least revenue compared to other cities. Identify the reason for higher occupancy and use that to drive the revenue growth.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07387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8F53D4BC-B146-FDC0-DE1A-4C46B850FB94}"/>
              </a:ext>
            </a:extLst>
          </p:cNvPr>
          <p:cNvSpPr txBox="1"/>
          <p:nvPr/>
        </p:nvSpPr>
        <p:spPr>
          <a:xfrm>
            <a:off x="1828800" y="2573894"/>
            <a:ext cx="9085006" cy="17102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A revenue dashboard was built for </a:t>
            </a:r>
            <a:r>
              <a:rPr lang="en-US" sz="1800" dirty="0" err="1"/>
              <a:t>AtliQ</a:t>
            </a:r>
            <a:r>
              <a:rPr lang="en-US" sz="1800" dirty="0"/>
              <a:t> hotels depicting its various KPIs visually.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Relevant filters along with tooltips and interactions was provided in the dashboard.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This dashboard can be used for both high-level and in-depth analysis of KPIs across various dimensions.</a:t>
            </a:r>
            <a:endParaRPr lang="en-IN" sz="1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58215DD-A1C2-E4CC-81AC-B6CFC87A96FD}"/>
              </a:ext>
            </a:extLst>
          </p:cNvPr>
          <p:cNvSpPr txBox="1"/>
          <p:nvPr/>
        </p:nvSpPr>
        <p:spPr>
          <a:xfrm>
            <a:off x="1828800" y="1297858"/>
            <a:ext cx="894735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Conclusion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7"/>
            <a:ext cx="3905250" cy="3032567"/>
          </a:xfrm>
          <a:noFill/>
        </p:spPr>
        <p:txBody>
          <a:bodyPr anchor="b"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9822841-F46D-A8CD-B073-F546B6872FA0}"/>
              </a:ext>
            </a:extLst>
          </p:cNvPr>
          <p:cNvSpPr txBox="1"/>
          <p:nvPr/>
        </p:nvSpPr>
        <p:spPr>
          <a:xfrm>
            <a:off x="1052052" y="2085677"/>
            <a:ext cx="10264877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 err="1"/>
              <a:t>AtliQ</a:t>
            </a:r>
            <a:r>
              <a:rPr lang="en-US" sz="1800" dirty="0"/>
              <a:t> is a company that owns multiple hotel chains across various cities of India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 Managing director / CEO of </a:t>
            </a:r>
            <a:r>
              <a:rPr lang="en-US" sz="1800" dirty="0" err="1"/>
              <a:t>AtliQ</a:t>
            </a:r>
            <a:r>
              <a:rPr lang="en-US" sz="1800" dirty="0"/>
              <a:t> wants to incorporate ‘Business and Data Intelligence’ to identify and track the source of revenue for </a:t>
            </a:r>
            <a:r>
              <a:rPr lang="en-US" sz="1800" dirty="0" err="1"/>
              <a:t>AtliQ</a:t>
            </a:r>
            <a:r>
              <a:rPr lang="en-US" sz="1800" dirty="0"/>
              <a:t> hotels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Hence, it is decided to develop a KPI Dashboard for </a:t>
            </a:r>
            <a:r>
              <a:rPr lang="en-US" sz="1800" dirty="0" err="1"/>
              <a:t>AtliQ</a:t>
            </a:r>
            <a:r>
              <a:rPr lang="en-US" sz="1800" dirty="0"/>
              <a:t>, using May-22 to July-22 data, which can help track its revenue sources and other relevant KPIs across various dimensions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It’ll help the management take strategic business decisions based on the insights generated from the dashboard</a:t>
            </a:r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C8A8EA-63FB-A0CB-0F66-A1C38689A555}"/>
              </a:ext>
            </a:extLst>
          </p:cNvPr>
          <p:cNvSpPr txBox="1"/>
          <p:nvPr/>
        </p:nvSpPr>
        <p:spPr>
          <a:xfrm>
            <a:off x="1337187" y="658761"/>
            <a:ext cx="94684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Business objective</a:t>
            </a:r>
            <a:endParaRPr lang="en-IN" sz="3600" dirty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9822841-F46D-A8CD-B073-F546B6872FA0}"/>
              </a:ext>
            </a:extLst>
          </p:cNvPr>
          <p:cNvSpPr txBox="1"/>
          <p:nvPr/>
        </p:nvSpPr>
        <p:spPr>
          <a:xfrm>
            <a:off x="1415846" y="2203664"/>
            <a:ext cx="886869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/>
              <a:t>Identify the data sources pertaining to revenue management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/>
              <a:t>Clean and model the data as per requirement for analysis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/>
              <a:t>Create a revenue dashboard that measures important KPIs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/>
              <a:t>Relevant filters need to provided to slice and dice the data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800" dirty="0"/>
              <a:t>The dashboard should depict both high level and granular insights</a:t>
            </a:r>
          </a:p>
          <a:p>
            <a:pPr>
              <a:lnSpc>
                <a:spcPct val="150000"/>
              </a:lnSpc>
            </a:pPr>
            <a:endParaRPr lang="en-IN" sz="1800" dirty="0"/>
          </a:p>
          <a:p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C8A8EA-63FB-A0CB-0F66-A1C38689A555}"/>
              </a:ext>
            </a:extLst>
          </p:cNvPr>
          <p:cNvSpPr txBox="1"/>
          <p:nvPr/>
        </p:nvSpPr>
        <p:spPr>
          <a:xfrm>
            <a:off x="1052053" y="658761"/>
            <a:ext cx="92324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Project scope</a:t>
            </a:r>
            <a:endParaRPr lang="en-IN" sz="3600" dirty="0"/>
          </a:p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1210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872704"/>
          </a:xfrm>
          <a:noFill/>
        </p:spPr>
        <p:txBody>
          <a:bodyPr/>
          <a:lstStyle/>
          <a:p>
            <a:br>
              <a:rPr lang="en-US" dirty="0"/>
            </a:br>
            <a:r>
              <a:rPr lang="en-US" dirty="0"/>
              <a:t>Approach for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16075" y="2257425"/>
            <a:ext cx="8959850" cy="3541713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There are 5 tables provided for tracking revenue, 3 dimension tables (date, hotel, room) and 2 fact tables (bookings, aggregated bookings)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br>
              <a:rPr lang="en-US" sz="1800" dirty="0"/>
            </a:br>
            <a:r>
              <a:rPr lang="en-IN" sz="1800" dirty="0"/>
              <a:t>The data was imported, analysed and transformed as per necessity within Power Query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br>
              <a:rPr lang="en-IN" sz="1800" dirty="0"/>
            </a:br>
            <a:r>
              <a:rPr lang="en-IN" sz="1800" dirty="0"/>
              <a:t>The relationships between the tables were created within Power Pivot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br>
              <a:rPr lang="en-IN" sz="1800" dirty="0"/>
            </a:br>
            <a:r>
              <a:rPr lang="en-US" sz="1800" dirty="0"/>
              <a:t>Power BI was the tool used for creating the visualization/dashboard</a:t>
            </a:r>
            <a:endParaRPr lang="en-I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6C9E66-2F7A-AEAF-77B3-D5DC3882EB15}"/>
              </a:ext>
            </a:extLst>
          </p:cNvPr>
          <p:cNvSpPr/>
          <p:nvPr/>
        </p:nvSpPr>
        <p:spPr>
          <a:xfrm>
            <a:off x="1917290" y="1094418"/>
            <a:ext cx="8337755" cy="481477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67E2D2A-B21B-0618-E1E9-C1C255D46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3994" y="1081548"/>
            <a:ext cx="7964011" cy="481477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D91F028-72A8-5502-673A-C939F6E9E3DE}"/>
              </a:ext>
            </a:extLst>
          </p:cNvPr>
          <p:cNvSpPr txBox="1"/>
          <p:nvPr/>
        </p:nvSpPr>
        <p:spPr>
          <a:xfrm>
            <a:off x="2202426" y="275303"/>
            <a:ext cx="775765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Data Cleaning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4959407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9A3D6887-0CB4-6DE8-1638-6429F9325D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64" b="5564"/>
          <a:stretch>
            <a:fillRect/>
          </a:stretch>
        </p:blipFill>
        <p:spPr>
          <a:xfrm>
            <a:off x="1308100" y="1146175"/>
            <a:ext cx="9683750" cy="4572000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30347EA-FBC6-071A-4247-3589EBDBA029}"/>
              </a:ext>
            </a:extLst>
          </p:cNvPr>
          <p:cNvSpPr txBox="1"/>
          <p:nvPr/>
        </p:nvSpPr>
        <p:spPr>
          <a:xfrm>
            <a:off x="2202426" y="275303"/>
            <a:ext cx="775765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Data Modelling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94A3D4D8-A858-D679-3B0A-DD9DD6208A2F}"/>
              </a:ext>
            </a:extLst>
          </p:cNvPr>
          <p:cNvSpPr txBox="1"/>
          <p:nvPr/>
        </p:nvSpPr>
        <p:spPr>
          <a:xfrm>
            <a:off x="1238865" y="1042219"/>
            <a:ext cx="9665109" cy="5034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IN" sz="1800" dirty="0"/>
              <a:t>A few measures were created to calculate the KPIs as shown below: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/>
              <a:t>Revenue </a:t>
            </a:r>
            <a:r>
              <a:rPr lang="en-IN" sz="1800" dirty="0"/>
              <a:t>= Sum of </a:t>
            </a:r>
            <a:r>
              <a:rPr lang="en-IN" sz="1800" dirty="0" err="1"/>
              <a:t>revenue_realized</a:t>
            </a:r>
            <a:r>
              <a:rPr lang="en-IN" sz="1800" dirty="0"/>
              <a:t> from Bookings table (in Rs.)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/>
              <a:t>Total bookings </a:t>
            </a:r>
            <a:r>
              <a:rPr lang="en-IN" sz="1800" dirty="0"/>
              <a:t>= Count of </a:t>
            </a:r>
            <a:r>
              <a:rPr lang="en-IN" sz="1800" dirty="0" err="1"/>
              <a:t>booking_id</a:t>
            </a:r>
            <a:r>
              <a:rPr lang="en-IN" sz="1800" dirty="0"/>
              <a:t> from Bookings table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 err="1"/>
              <a:t>Avg</a:t>
            </a:r>
            <a:r>
              <a:rPr lang="en-IN" sz="1800" b="1" dirty="0"/>
              <a:t> rating</a:t>
            </a:r>
            <a:r>
              <a:rPr lang="en-IN" sz="1800" dirty="0"/>
              <a:t> = Average of Customer ratings from Bookings table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/>
              <a:t>Total capacity </a:t>
            </a:r>
            <a:r>
              <a:rPr lang="en-IN" sz="1800" dirty="0"/>
              <a:t>= Sum of capacity from Aggregated bookings table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/>
              <a:t>Total successful bookings </a:t>
            </a:r>
            <a:r>
              <a:rPr lang="en-IN" sz="1800" dirty="0"/>
              <a:t>= Sum of successful bookings from Aggregated bookings table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 </a:t>
            </a:r>
            <a:r>
              <a:rPr lang="en-IN" sz="1800" b="1" dirty="0"/>
              <a:t>Occupancy rate </a:t>
            </a:r>
            <a:r>
              <a:rPr lang="en-IN" sz="1800" dirty="0"/>
              <a:t>= Total successful bookings / Total capacity (in %)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/>
              <a:t>Total cancelled bookings </a:t>
            </a:r>
            <a:r>
              <a:rPr lang="en-IN" sz="1800" dirty="0"/>
              <a:t>= Count of </a:t>
            </a:r>
            <a:r>
              <a:rPr lang="en-IN" sz="1800" dirty="0" err="1"/>
              <a:t>booking_id</a:t>
            </a:r>
            <a:r>
              <a:rPr lang="en-IN" sz="1800" dirty="0"/>
              <a:t> with status=‘cancelled’ from Bookings     				table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/>
              <a:t>Cancellation rate </a:t>
            </a:r>
            <a:r>
              <a:rPr lang="en-IN" sz="1800" dirty="0"/>
              <a:t>= Total cancelled bookings / Total bookings (in %)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sz="1800" b="1" dirty="0" err="1"/>
              <a:t>Avg</a:t>
            </a:r>
            <a:r>
              <a:rPr lang="en-IN" sz="1800" b="1" dirty="0"/>
              <a:t> stay duration </a:t>
            </a:r>
            <a:r>
              <a:rPr lang="en-IN" sz="1800" dirty="0"/>
              <a:t>= Average days stayed by customer in a room per booking</a:t>
            </a:r>
          </a:p>
          <a:p>
            <a:pPr marL="0" indent="0">
              <a:lnSpc>
                <a:spcPct val="150000"/>
              </a:lnSpc>
              <a:buNone/>
            </a:pP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9B5EB7-6C4A-82F6-1B6B-6CBE93A201CC}"/>
              </a:ext>
            </a:extLst>
          </p:cNvPr>
          <p:cNvSpPr txBox="1"/>
          <p:nvPr/>
        </p:nvSpPr>
        <p:spPr>
          <a:xfrm>
            <a:off x="2438400" y="190899"/>
            <a:ext cx="6754761" cy="49244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600" dirty="0"/>
              <a:t>Solution Approach</a:t>
            </a:r>
            <a:endParaRPr lang="en-IN" sz="2600" dirty="0"/>
          </a:p>
        </p:txBody>
      </p:sp>
    </p:spTree>
    <p:extLst>
      <p:ext uri="{BB962C8B-B14F-4D97-AF65-F5344CB8AC3E}">
        <p14:creationId xmlns:p14="http://schemas.microsoft.com/office/powerpoint/2010/main" val="1994246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DE0E4BA-0AF0-B3E0-F8D6-DBF255EF53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3057"/>
            <a:ext cx="12192000" cy="53393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F37CF09-EB14-BAA2-0495-C4B7BA6201B8}"/>
              </a:ext>
            </a:extLst>
          </p:cNvPr>
          <p:cNvSpPr txBox="1"/>
          <p:nvPr/>
        </p:nvSpPr>
        <p:spPr>
          <a:xfrm>
            <a:off x="934065" y="235974"/>
            <a:ext cx="102747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Revenue </a:t>
            </a:r>
            <a:r>
              <a:rPr lang="en-US" sz="4000" dirty="0" err="1"/>
              <a:t>Dashoboard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604630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D6E9EE-C355-6C94-AC8D-B3F2DD42FC13}"/>
              </a:ext>
            </a:extLst>
          </p:cNvPr>
          <p:cNvSpPr txBox="1"/>
          <p:nvPr/>
        </p:nvSpPr>
        <p:spPr>
          <a:xfrm>
            <a:off x="560439" y="2684207"/>
            <a:ext cx="110219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/>
              <a:t>The following 5 visuals were provided:</a:t>
            </a:r>
          </a:p>
          <a:p>
            <a:pPr lvl="1">
              <a:lnSpc>
                <a:spcPct val="150000"/>
              </a:lnSpc>
            </a:pPr>
            <a:r>
              <a:rPr lang="en-US" b="1" dirty="0"/>
              <a:t>Revenue by platform </a:t>
            </a:r>
            <a:r>
              <a:rPr lang="en-US" dirty="0"/>
              <a:t>= Bar chart shows the revenue generated across various booking platforms</a:t>
            </a:r>
          </a:p>
          <a:p>
            <a:pPr lvl="1">
              <a:lnSpc>
                <a:spcPct val="150000"/>
              </a:lnSpc>
            </a:pPr>
            <a:r>
              <a:rPr lang="en-US" b="1" dirty="0"/>
              <a:t>Occupancy rate </a:t>
            </a:r>
            <a:r>
              <a:rPr lang="en-US" dirty="0"/>
              <a:t>= Column chart shows the percentage of rooms occupied by weekend and weekday</a:t>
            </a:r>
          </a:p>
          <a:p>
            <a:pPr lvl="1">
              <a:lnSpc>
                <a:spcPct val="150000"/>
              </a:lnSpc>
            </a:pPr>
            <a:r>
              <a:rPr lang="en-US" b="1" dirty="0"/>
              <a:t>Revenue by room type </a:t>
            </a:r>
            <a:r>
              <a:rPr lang="en-US" dirty="0"/>
              <a:t>= Dough nut chart shows the distribution of revenue by room type</a:t>
            </a:r>
          </a:p>
          <a:p>
            <a:pPr lvl="1">
              <a:lnSpc>
                <a:spcPct val="150000"/>
              </a:lnSpc>
            </a:pPr>
            <a:r>
              <a:rPr lang="en-US" b="1" dirty="0"/>
              <a:t>Bookings by status</a:t>
            </a:r>
            <a:r>
              <a:rPr lang="en-US" dirty="0"/>
              <a:t> = Pie chart shows the distribution of number of bookings based on booking status</a:t>
            </a:r>
          </a:p>
          <a:p>
            <a:pPr lvl="1">
              <a:lnSpc>
                <a:spcPct val="150000"/>
              </a:lnSpc>
            </a:pPr>
            <a:r>
              <a:rPr lang="en-US" b="1" dirty="0"/>
              <a:t>KPI table </a:t>
            </a:r>
            <a:r>
              <a:rPr lang="en-US" dirty="0"/>
              <a:t>= A matrix visual (pivot table) showing the various KPIs across cities and hotels in each city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98174F-FB69-63C5-305B-298A77E6B295}"/>
              </a:ext>
            </a:extLst>
          </p:cNvPr>
          <p:cNvSpPr txBox="1"/>
          <p:nvPr/>
        </p:nvSpPr>
        <p:spPr>
          <a:xfrm>
            <a:off x="904568" y="943897"/>
            <a:ext cx="996990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Features of the dashboard</a:t>
            </a:r>
            <a:endParaRPr lang="en-IN" sz="4400" dirty="0"/>
          </a:p>
          <a:p>
            <a:pPr algn="ctr"/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314288419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Business plan presentation</Template>
  <TotalTime>42</TotalTime>
  <Words>703</Words>
  <Application>Microsoft Office PowerPoint</Application>
  <PresentationFormat>Widescreen</PresentationFormat>
  <Paragraphs>52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Quire Sans Pro Light</vt:lpstr>
      <vt:lpstr>Tisa Offc Serif Pro</vt:lpstr>
      <vt:lpstr>Custom</vt:lpstr>
      <vt:lpstr>Bhavani’s Data Visualization Project  KPI Dashboard for a hospitality client</vt:lpstr>
      <vt:lpstr>PowerPoint Presentation</vt:lpstr>
      <vt:lpstr>PowerPoint Presentation</vt:lpstr>
      <vt:lpstr> Approach for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Business Outcomes</vt:lpstr>
      <vt:lpstr>Business Outcomes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bhavani maroju</dc:creator>
  <cp:lastModifiedBy>bhavani maroju</cp:lastModifiedBy>
  <cp:revision>1</cp:revision>
  <dcterms:created xsi:type="dcterms:W3CDTF">2025-03-29T15:07:20Z</dcterms:created>
  <dcterms:modified xsi:type="dcterms:W3CDTF">2025-03-29T15:50:14Z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